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5BB51-F5C1-4DFD-9EDB-D5ED231F5496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B83CF-8F6D-4688-BA7D-A87DCBDC47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EAB9B-A568-47E4-B196-9EB00700B31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67A98-3199-4F36-B4F3-936F906586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52400" y="381000"/>
            <a:ext cx="8763000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3200"/>
              <a:t>Problem</a:t>
            </a:r>
          </a:p>
          <a:p>
            <a:pPr marL="457200" indent="-457200">
              <a:spcBef>
                <a:spcPct val="50000"/>
              </a:spcBef>
            </a:pPr>
            <a:r>
              <a:rPr lang="en-US" sz="3200"/>
              <a:t>One thousand dollars is invested at 5% interest compounded continuously.</a:t>
            </a:r>
          </a:p>
          <a:p>
            <a:pPr marL="457200" indent="-457200">
              <a:spcBef>
                <a:spcPct val="50000"/>
              </a:spcBef>
              <a:buFontTx/>
              <a:buAutoNum type="alphaLcPeriod"/>
            </a:pPr>
            <a:r>
              <a:rPr lang="en-US" sz="3200"/>
              <a:t>Give the formula for A(t), the compounded amount after t years.</a:t>
            </a:r>
          </a:p>
          <a:p>
            <a:pPr marL="457200" indent="-457200">
              <a:spcBef>
                <a:spcPct val="50000"/>
              </a:spcBef>
              <a:buFontTx/>
              <a:buAutoNum type="alphaLcPeriod"/>
            </a:pPr>
            <a:r>
              <a:rPr lang="en-US" sz="3200"/>
              <a:t>How much will be in the account after 6 years?</a:t>
            </a:r>
          </a:p>
          <a:p>
            <a:pPr marL="457200" indent="-457200">
              <a:spcBef>
                <a:spcPct val="50000"/>
              </a:spcBef>
              <a:buFontTx/>
              <a:buAutoNum type="alphaLcPeriod"/>
            </a:pPr>
            <a:r>
              <a:rPr lang="en-US" sz="3200"/>
              <a:t>After 6 years, at what rate will A(t) be growing?</a:t>
            </a:r>
          </a:p>
          <a:p>
            <a:pPr marL="457200" indent="-457200">
              <a:spcBef>
                <a:spcPct val="50000"/>
              </a:spcBef>
              <a:buFontTx/>
              <a:buAutoNum type="alphaLcPeriod"/>
            </a:pPr>
            <a:r>
              <a:rPr lang="en-US" sz="3200"/>
              <a:t>How long is required to double the initial investment?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52400" y="609600"/>
            <a:ext cx="868680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Problem</a:t>
            </a:r>
          </a:p>
          <a:p>
            <a:pPr>
              <a:spcBef>
                <a:spcPct val="50000"/>
              </a:spcBef>
            </a:pPr>
            <a:r>
              <a:rPr lang="en-US" sz="3200"/>
              <a:t>Pablo Picasso’s “The Dream” was purchased in 1941 for a war distressed price of $7000.  The painting was sold in 1997 for $48.4 million, the second highest price ever paid for a Picasso painting at auction.  </a:t>
            </a:r>
          </a:p>
          <a:p>
            <a:pPr>
              <a:spcBef>
                <a:spcPct val="50000"/>
              </a:spcBef>
            </a:pPr>
            <a:r>
              <a:rPr lang="en-US" sz="3200"/>
              <a:t>What rate of interest compounded continuously did the investment earn?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79450"/>
          </a:xfrm>
        </p:spPr>
        <p:txBody>
          <a:bodyPr/>
          <a:lstStyle/>
          <a:p>
            <a:r>
              <a:rPr lang="en-US" sz="3600" b="1" smtClean="0"/>
              <a:t>Retirement Income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5257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400" b="1" smtClean="0"/>
              <a:t>Historically, investments in the stock market have yielded an average rate of 11.7% per year (over the long haul).  Suppose on graduating high school a rich aunt deposits 10,000 in an account at an 11% annual interest rate that compounds continuously.  She claims that you will have over a million dollars by retirement time (age 65).  Is she right?</a:t>
            </a:r>
          </a:p>
          <a:p>
            <a:pPr marL="0" indent="0">
              <a:buFontTx/>
              <a:buNone/>
            </a:pPr>
            <a:endParaRPr lang="en-US" sz="2400" b="1" smtClean="0"/>
          </a:p>
          <a:p>
            <a:pPr marL="0" indent="0">
              <a:buFontTx/>
              <a:buNone/>
            </a:pPr>
            <a:endParaRPr lang="en-US" sz="2400" b="1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35138" y="3810000"/>
            <a:ext cx="56769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00"/>
                </a:solidFill>
              </a:rPr>
              <a:t>65 – 18 = 47 years</a:t>
            </a:r>
          </a:p>
          <a:p>
            <a:endParaRPr lang="en-US" sz="2400" b="1">
              <a:solidFill>
                <a:srgbClr val="FFFF00"/>
              </a:solidFill>
            </a:endParaRPr>
          </a:p>
          <a:p>
            <a:r>
              <a:rPr lang="en-US" sz="2400" b="1">
                <a:solidFill>
                  <a:srgbClr val="FFFF00"/>
                </a:solidFill>
              </a:rPr>
              <a:t>A  =  10,000e</a:t>
            </a:r>
            <a:r>
              <a:rPr lang="en-US" sz="2400" b="1" baseline="30000">
                <a:solidFill>
                  <a:srgbClr val="FFFF00"/>
                </a:solidFill>
              </a:rPr>
              <a:t>0.11·47</a:t>
            </a:r>
          </a:p>
          <a:p>
            <a:r>
              <a:rPr lang="en-US" sz="2400" b="1">
                <a:solidFill>
                  <a:srgbClr val="FFFF00"/>
                </a:solidFill>
              </a:rPr>
              <a:t>    =   10,000e</a:t>
            </a:r>
            <a:r>
              <a:rPr lang="en-US" sz="2400" b="1" baseline="30000">
                <a:solidFill>
                  <a:srgbClr val="FFFF00"/>
                </a:solidFill>
              </a:rPr>
              <a:t>5.17</a:t>
            </a:r>
          </a:p>
          <a:p>
            <a:r>
              <a:rPr lang="en-US" sz="2400" b="1">
                <a:solidFill>
                  <a:srgbClr val="FFFF00"/>
                </a:solidFill>
              </a:rPr>
              <a:t>    =   1,759,148.38      over 1.75 million</a:t>
            </a:r>
          </a:p>
          <a:p>
            <a:endParaRPr lang="en-US" sz="2400" b="1">
              <a:solidFill>
                <a:srgbClr val="FFFF00"/>
              </a:solidFill>
            </a:endParaRPr>
          </a:p>
          <a:p>
            <a:r>
              <a:rPr lang="en-US" sz="2400" b="1">
                <a:solidFill>
                  <a:srgbClr val="FFFF00"/>
                </a:solidFill>
              </a:rPr>
              <a:t>Yes!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Savings Account Problems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eaLnBrk="1" hangingPunct="1">
              <a:lnSpc>
                <a:spcPct val="55000"/>
              </a:lnSpc>
              <a:spcBef>
                <a:spcPct val="0"/>
              </a:spcBef>
              <a:buFontTx/>
              <a:buNone/>
            </a:pPr>
            <a:endParaRPr lang="en-US" sz="40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 dirty="0" smtClean="0"/>
              <a:t>If you deposit $540 in an account that pays 9.1% interest compounded continuously what will your balance be in 20 years?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b="1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Compounded continuously!!!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b="1" dirty="0" smtClean="0"/>
          </a:p>
          <a:p>
            <a:pPr algn="ctr" eaLnBrk="1" hangingPunct="1">
              <a:lnSpc>
                <a:spcPct val="55000"/>
              </a:lnSpc>
              <a:spcBef>
                <a:spcPct val="0"/>
              </a:spcBef>
              <a:buFontTx/>
              <a:buNone/>
            </a:pPr>
            <a:r>
              <a:rPr lang="en-US" sz="3600" b="1" dirty="0" smtClean="0">
                <a:solidFill>
                  <a:srgbClr val="FFFF00"/>
                </a:solidFill>
              </a:rPr>
              <a:t>A = P</a:t>
            </a:r>
            <a:r>
              <a:rPr lang="en-US" sz="3600" b="1" i="1" dirty="0" smtClean="0">
                <a:solidFill>
                  <a:srgbClr val="FFFF00"/>
                </a:solidFill>
              </a:rPr>
              <a:t>e</a:t>
            </a:r>
            <a:r>
              <a:rPr lang="en-US" sz="3600" b="1" baseline="30000" dirty="0" smtClean="0">
                <a:solidFill>
                  <a:srgbClr val="FFFF00"/>
                </a:solidFill>
              </a:rPr>
              <a:t>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Continuous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population is a certain city increases by 2.3% per year. Assuming </a:t>
            </a:r>
            <a:r>
              <a:rPr lang="en-US" dirty="0" smtClean="0"/>
              <a:t>the population </a:t>
            </a:r>
            <a:r>
              <a:rPr lang="en-US" dirty="0"/>
              <a:t>in 2000 was 7.6 million, what is the population expected to be </a:t>
            </a:r>
            <a:r>
              <a:rPr lang="en-US" dirty="0" smtClean="0"/>
              <a:t>in 2010</a:t>
            </a:r>
            <a:r>
              <a:rPr lang="en-US" dirty="0"/>
              <a:t>? What was the population in 1980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certain radioactive compound decays at a rate of 0.0345% per </a:t>
            </a:r>
            <a:r>
              <a:rPr lang="en-US" dirty="0" smtClean="0"/>
              <a:t>year. Given 200 grams </a:t>
            </a:r>
            <a:r>
              <a:rPr lang="en-US" dirty="0"/>
              <a:t>of the compound, how much will remain after 500 years? After </a:t>
            </a:r>
            <a:r>
              <a:rPr lang="en-US" dirty="0" smtClean="0"/>
              <a:t>5000 years</a:t>
            </a:r>
            <a:r>
              <a:rPr lang="en-US" dirty="0"/>
              <a:t>? How about 500 years ago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Your </a:t>
            </a:r>
            <a:r>
              <a:rPr lang="en-US" dirty="0"/>
              <a:t>bank is offering a savings account with a nominal rate of 1.5</a:t>
            </a:r>
            <a:r>
              <a:rPr lang="en-US" dirty="0" smtClean="0"/>
              <a:t>%, compounded </a:t>
            </a:r>
            <a:r>
              <a:rPr lang="en-US" dirty="0"/>
              <a:t>continuously. If you deposit $1,000 in 2010, what will your </a:t>
            </a:r>
            <a:r>
              <a:rPr lang="en-US" dirty="0" smtClean="0"/>
              <a:t>balance be </a:t>
            </a:r>
            <a:r>
              <a:rPr lang="en-US" dirty="0"/>
              <a:t>in 2020? What is the effective annual yield?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Continuously compounded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If you invest $1,000 at an annual interest rate of 5% compounded continuously, calculate the final amount you will have in the account after five years. </a:t>
            </a:r>
          </a:p>
          <a:p>
            <a:r>
              <a:rPr lang="en-US" dirty="0" smtClean="0"/>
              <a:t>If you invest $500 at an annual interest rate of 10% compounded continuously, calculate the final amount you will have in the account after five years. </a:t>
            </a:r>
          </a:p>
          <a:p>
            <a:r>
              <a:rPr lang="en-US" dirty="0" smtClean="0"/>
              <a:t>If you invest $2,000 at an annual interest rate of 13% compounded continuously, calculate the final amount you will have in the account after 20 years. </a:t>
            </a:r>
          </a:p>
          <a:p>
            <a:r>
              <a:rPr lang="en-US" dirty="0" smtClean="0"/>
              <a:t>If you invest $20,000 at an annual interest rate of 1% compounded continuously, calculate the final amount you will have in the account after 20 years.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Solve the following using the formula for compounding continuously. Show all work for credit.</a:t>
            </a:r>
          </a:p>
          <a:p>
            <a:r>
              <a:rPr lang="en-US" dirty="0"/>
              <a:t>1) a) If Columbus invested 1¢ ($0.01) at 2% interest with a Native American banker when he landed in the 'New</a:t>
            </a:r>
          </a:p>
          <a:p>
            <a:r>
              <a:rPr lang="en-US" dirty="0"/>
              <a:t>World',</a:t>
            </a:r>
          </a:p>
          <a:p>
            <a:r>
              <a:rPr lang="en-US" dirty="0"/>
              <a:t>how much would be in the account today rounded to the nearest cent?</a:t>
            </a:r>
          </a:p>
          <a:p>
            <a:r>
              <a:rPr lang="en-US" dirty="0"/>
              <a:t>0.01e^((2001-14920)*0.02)</a:t>
            </a:r>
          </a:p>
          <a:p>
            <a:r>
              <a:rPr lang="en-US" dirty="0"/>
              <a:t>1a) $263.70</a:t>
            </a:r>
          </a:p>
          <a:p>
            <a:r>
              <a:rPr lang="en-US" dirty="0"/>
              <a:t>b) If Columbus invested 1¢ ($0.01) at 4% interest with a Native American banker when he landed in the 'New</a:t>
            </a:r>
          </a:p>
          <a:p>
            <a:r>
              <a:rPr lang="en-US" dirty="0"/>
              <a:t>World',</a:t>
            </a:r>
          </a:p>
          <a:p>
            <a:r>
              <a:rPr lang="en-US" dirty="0"/>
              <a:t>how much would be in the account today rounded to the nearest cent?</a:t>
            </a:r>
          </a:p>
          <a:p>
            <a:r>
              <a:rPr lang="en-US" dirty="0"/>
              <a:t>0.01e^((2001-14920)*0.02)</a:t>
            </a:r>
          </a:p>
          <a:p>
            <a:r>
              <a:rPr lang="en-US" dirty="0"/>
              <a:t>1b) $6954015.46</a:t>
            </a:r>
          </a:p>
          <a:p>
            <a:r>
              <a:rPr lang="en-US" dirty="0"/>
              <a:t>c) If Columbus invested 1¢ ($0.01) with a Native American banker when he landed in the 'New World',</a:t>
            </a:r>
          </a:p>
          <a:p>
            <a:r>
              <a:rPr lang="en-US" dirty="0"/>
              <a:t>at what interest percent rate would he need to find to have a billion dollars today?</a:t>
            </a:r>
          </a:p>
          <a:p>
            <a:r>
              <a:rPr lang="en-US" dirty="0"/>
              <a:t>(Note: Write the answer as a percent rounded to 2 decimal places.)</a:t>
            </a:r>
          </a:p>
          <a:p>
            <a:r>
              <a:rPr lang="en-US" dirty="0" err="1"/>
              <a:t>ln</a:t>
            </a:r>
            <a:r>
              <a:rPr lang="en-US" dirty="0"/>
              <a:t>(1000000000/0.01)/(2001-1492)</a:t>
            </a:r>
          </a:p>
          <a:p>
            <a:r>
              <a:rPr lang="en-US" dirty="0"/>
              <a:t>1c) 4.98 %</a:t>
            </a:r>
          </a:p>
          <a:p>
            <a:r>
              <a:rPr lang="en-US" dirty="0"/>
              <a:t>2) If today you invested 50¢ ($0.50) at 4.5% interest, how many years will it take to accumulate to $1,000,000?</a:t>
            </a:r>
          </a:p>
          <a:p>
            <a:r>
              <a:rPr lang="en-US" dirty="0"/>
              <a:t>(Round to the nearest tenth of a year.)</a:t>
            </a:r>
          </a:p>
          <a:p>
            <a:r>
              <a:rPr lang="en-US" dirty="0" err="1"/>
              <a:t>ln</a:t>
            </a:r>
            <a:r>
              <a:rPr lang="en-US" dirty="0"/>
              <a:t>(1000000/0.5)/(0.045)</a:t>
            </a:r>
          </a:p>
          <a:p>
            <a:r>
              <a:rPr lang="en-US"/>
              <a:t>2) 322.4 years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709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Retirement Income</vt:lpstr>
      <vt:lpstr>Savings Account Problems</vt:lpstr>
      <vt:lpstr>Continuous growth</vt:lpstr>
      <vt:lpstr>Continuously compounded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3</cp:revision>
  <dcterms:created xsi:type="dcterms:W3CDTF">2012-03-06T04:36:47Z</dcterms:created>
  <dcterms:modified xsi:type="dcterms:W3CDTF">2012-03-06T04:47:07Z</dcterms:modified>
</cp:coreProperties>
</file>